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9" r:id="rId6"/>
    <p:sldId id="270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8A62-834F-40E5-B402-D77206C0D709}" type="datetimeFigureOut">
              <a:rPr lang="fr-FR" smtClean="0"/>
              <a:pPr/>
              <a:t>13/11/2011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AC8D-97C1-4A92-9312-5D2F25FE69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8A62-834F-40E5-B402-D77206C0D709}" type="datetimeFigureOut">
              <a:rPr lang="fr-FR" smtClean="0"/>
              <a:pPr/>
              <a:t>13/11/2011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AC8D-97C1-4A92-9312-5D2F25FE69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8A62-834F-40E5-B402-D77206C0D709}" type="datetimeFigureOut">
              <a:rPr lang="fr-FR" smtClean="0"/>
              <a:pPr/>
              <a:t>13/11/2011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AC8D-97C1-4A92-9312-5D2F25FE69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8A62-834F-40E5-B402-D77206C0D709}" type="datetimeFigureOut">
              <a:rPr lang="fr-FR" smtClean="0"/>
              <a:pPr/>
              <a:t>13/11/2011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AC8D-97C1-4A92-9312-5D2F25FE69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8A62-834F-40E5-B402-D77206C0D709}" type="datetimeFigureOut">
              <a:rPr lang="fr-FR" smtClean="0"/>
              <a:pPr/>
              <a:t>13/11/2011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AC8D-97C1-4A92-9312-5D2F25FE69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8A62-834F-40E5-B402-D77206C0D709}" type="datetimeFigureOut">
              <a:rPr lang="fr-FR" smtClean="0"/>
              <a:pPr/>
              <a:t>13/11/2011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AC8D-97C1-4A92-9312-5D2F25FE69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8A62-834F-40E5-B402-D77206C0D709}" type="datetimeFigureOut">
              <a:rPr lang="fr-FR" smtClean="0"/>
              <a:pPr/>
              <a:t>13/11/2011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AC8D-97C1-4A92-9312-5D2F25FE69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8A62-834F-40E5-B402-D77206C0D709}" type="datetimeFigureOut">
              <a:rPr lang="fr-FR" smtClean="0"/>
              <a:pPr/>
              <a:t>13/11/2011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AC8D-97C1-4A92-9312-5D2F25FE69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8A62-834F-40E5-B402-D77206C0D709}" type="datetimeFigureOut">
              <a:rPr lang="fr-FR" smtClean="0"/>
              <a:pPr/>
              <a:t>13/11/2011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AC8D-97C1-4A92-9312-5D2F25FE69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8A62-834F-40E5-B402-D77206C0D709}" type="datetimeFigureOut">
              <a:rPr lang="fr-FR" smtClean="0"/>
              <a:pPr/>
              <a:t>13/11/2011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AC8D-97C1-4A92-9312-5D2F25FE69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8A62-834F-40E5-B402-D77206C0D709}" type="datetimeFigureOut">
              <a:rPr lang="fr-FR" smtClean="0"/>
              <a:pPr/>
              <a:t>13/11/2011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AC8D-97C1-4A92-9312-5D2F25FE69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E8A62-834F-40E5-B402-D77206C0D709}" type="datetimeFigureOut">
              <a:rPr lang="fr-FR" smtClean="0"/>
              <a:pPr/>
              <a:t>13/11/2011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5AC8D-97C1-4A92-9312-5D2F25FE69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rapeau vf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83668" y="2951947"/>
            <a:ext cx="5976664" cy="954107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Copperplate Gothic Light" pitchFamily="34" charset="0"/>
              </a:rPr>
              <a:t>Les Institutions </a:t>
            </a:r>
          </a:p>
          <a:p>
            <a:pPr algn="ctr"/>
            <a:r>
              <a:rPr lang="fr-FR" sz="2800" dirty="0" smtClean="0">
                <a:solidFill>
                  <a:schemeClr val="bg1"/>
                </a:solidFill>
                <a:latin typeface="Copperplate Gothic Light" pitchFamily="34" charset="0"/>
              </a:rPr>
              <a:t>de la V</a:t>
            </a:r>
            <a:r>
              <a:rPr lang="fr-FR" sz="2800" baseline="30000" dirty="0" smtClean="0">
                <a:solidFill>
                  <a:schemeClr val="bg1"/>
                </a:solidFill>
                <a:latin typeface="Copperplate Gothic Light" pitchFamily="34" charset="0"/>
              </a:rPr>
              <a:t>ème</a:t>
            </a:r>
            <a:r>
              <a:rPr lang="fr-FR" sz="2800" dirty="0" smtClean="0">
                <a:solidFill>
                  <a:schemeClr val="bg1"/>
                </a:solidFill>
                <a:latin typeface="Copperplate Gothic Light" pitchFamily="34" charset="0"/>
              </a:rPr>
              <a:t> République</a:t>
            </a:r>
            <a:endParaRPr lang="fr-FR" sz="28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40352" y="6259378"/>
            <a:ext cx="1512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Claire Urbain</a:t>
            </a:r>
          </a:p>
          <a:p>
            <a:pPr algn="ctr"/>
            <a:r>
              <a:rPr lang="fr-FR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DUT TC 2</a:t>
            </a:r>
            <a:r>
              <a:rPr lang="fr-FR" sz="10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année Expression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9512" y="6413267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Année 2011/2012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/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fr-FR" sz="4000" dirty="0" smtClean="0">
                <a:solidFill>
                  <a:schemeClr val="bg1"/>
                </a:solidFill>
                <a:latin typeface="Copperplate Gothic Light" pitchFamily="34" charset="0"/>
              </a:rPr>
              <a:t>Plan</a:t>
            </a:r>
            <a:endParaRPr lang="fr-FR" sz="40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Introduction:</a:t>
            </a:r>
          </a:p>
          <a:p>
            <a:pPr lvl="1">
              <a:buFont typeface="Wingdings" pitchFamily="2" charset="2"/>
              <a:buChar char="Ø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séparation des pouvoirs</a:t>
            </a:r>
          </a:p>
          <a:p>
            <a:pPr lvl="1">
              <a:buFont typeface="Wingdings" pitchFamily="2" charset="2"/>
              <a:buChar char="Ø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Constitution de la V</a:t>
            </a:r>
            <a:r>
              <a:rPr lang="fr-FR" sz="2200" baseline="30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ème </a:t>
            </a: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République</a:t>
            </a:r>
          </a:p>
          <a:p>
            <a:pPr>
              <a:buNone/>
            </a:pPr>
            <a:endParaRPr lang="fr-FR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Les Institutions de la V</a:t>
            </a:r>
            <a:r>
              <a:rPr lang="fr-FR" baseline="30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République:</a:t>
            </a:r>
          </a:p>
          <a:p>
            <a:pPr lvl="1">
              <a:buFont typeface="Wingdings" pitchFamily="2" charset="2"/>
              <a:buChar char="Ø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Les Institutions incarnant pouvoir législatif</a:t>
            </a:r>
          </a:p>
          <a:p>
            <a:pPr lvl="1">
              <a:buFont typeface="Wingdings" pitchFamily="2" charset="2"/>
              <a:buChar char="Ø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Les Insitutions incarnant le pouvoir exécution</a:t>
            </a:r>
          </a:p>
          <a:p>
            <a:pPr lvl="1">
              <a:buFont typeface="Wingdings" pitchFamily="2" charset="2"/>
              <a:buChar char="Ø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Les Institutions incarnant le pouvoir judiciaire</a:t>
            </a:r>
          </a:p>
          <a:p>
            <a:pPr lvl="1">
              <a:buFont typeface="Wingdings" pitchFamily="2" charset="2"/>
              <a:buChar char="Ø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 Conseil Constitutionnel</a:t>
            </a:r>
            <a:endParaRPr lang="fr-FR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fr-FR" sz="2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fr-FR" sz="32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  <a:t>I. Introduction </a:t>
            </a:r>
            <a:r>
              <a:rPr lang="fr-FR" sz="48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  <a:t/>
            </a:r>
            <a:br>
              <a:rPr lang="fr-FR" sz="48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  <a:sym typeface="Wingdings"/>
              </a:rPr>
              <a:t></a:t>
            </a:r>
            <a:r>
              <a:rPr lang="fr-FR" sz="24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  <a:sym typeface="Wingdings"/>
              </a:rPr>
              <a:t> </a:t>
            </a:r>
            <a:r>
              <a:rPr lang="fr-FR" sz="24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  <a:t>La séparation des pouvoirs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176464"/>
          </a:xfrm>
        </p:spPr>
        <p:txBody>
          <a:bodyPr>
            <a:normAutofit fontScale="92500" lnSpcReduction="10000"/>
          </a:bodyPr>
          <a:lstStyle/>
          <a:p>
            <a:pPr>
              <a:buSzPct val="70000"/>
              <a:buFont typeface="Wingdings" pitchFamily="2" charset="2"/>
              <a:buChar char="q"/>
            </a:pPr>
            <a:r>
              <a:rPr lang="fr-FR" sz="22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Origines</a:t>
            </a: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SzPct val="70000"/>
              <a:buFont typeface="Wingdings" pitchFamily="2" charset="2"/>
              <a:buChar char="q"/>
            </a:pPr>
            <a:endParaRPr lang="fr-FR" sz="11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fr-FR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Théorie élaborée par </a:t>
            </a:r>
            <a:r>
              <a:rPr lang="fr-FR" sz="1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Locke</a:t>
            </a:r>
            <a:r>
              <a:rPr lang="fr-FR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7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(1632-1704</a:t>
            </a:r>
            <a:r>
              <a:rPr lang="fr-FR" sz="17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1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Montesquieu</a:t>
            </a:r>
            <a:r>
              <a:rPr lang="fr-FR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7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(1689-1755</a:t>
            </a:r>
            <a:r>
              <a:rPr lang="fr-FR" sz="17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fr-FR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Inscrite dans </a:t>
            </a:r>
            <a:r>
              <a:rPr lang="fr-FR" sz="1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Déclaration des droits de l’Homme et du citoyen </a:t>
            </a:r>
            <a:r>
              <a:rPr lang="fr-FR" sz="17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(1789)</a:t>
            </a:r>
          </a:p>
          <a:p>
            <a:pPr lvl="1">
              <a:buSzPct val="70000"/>
              <a:buFont typeface="Wingdings" pitchFamily="2" charset="2"/>
              <a:buChar char="Ø"/>
            </a:pPr>
            <a:endParaRPr lang="fr-FR" sz="11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70000"/>
              <a:buFont typeface="Wingdings" pitchFamily="2" charset="2"/>
              <a:buChar char="q"/>
            </a:pPr>
            <a:r>
              <a:rPr lang="fr-FR" sz="22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Principes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SzPct val="70000"/>
              <a:buFont typeface="Wingdings" pitchFamily="2" charset="2"/>
              <a:buChar char="q"/>
            </a:pPr>
            <a:endParaRPr lang="fr-FR" sz="11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SzPct val="80000"/>
              <a:buFont typeface="Wingdings" pitchFamily="2" charset="2"/>
              <a:buChar char="Ø"/>
            </a:pPr>
            <a:r>
              <a:rPr lang="fr-FR" sz="1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 trois grandes fonctions de l’Etat doivent être exercées par des </a:t>
            </a:r>
            <a:r>
              <a:rPr lang="fr-FR" sz="1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instances différentes</a:t>
            </a:r>
            <a:r>
              <a:rPr lang="fr-FR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701800" lvl="3" indent="-177800">
              <a:buSzPct val="80000"/>
              <a:buFont typeface="Times New Roman" pitchFamily="18" charset="0"/>
              <a:buChar char="-"/>
              <a:tabLst>
                <a:tab pos="1885950" algn="l"/>
              </a:tabLst>
            </a:pPr>
            <a:r>
              <a:rPr lang="fr-FR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pouvoir exécutif</a:t>
            </a:r>
          </a:p>
          <a:p>
            <a:pPr marL="1701800" lvl="3" indent="-177800">
              <a:buSzPct val="80000"/>
              <a:buFont typeface="Times New Roman" pitchFamily="18" charset="0"/>
              <a:buChar char="-"/>
              <a:tabLst>
                <a:tab pos="1885950" algn="l"/>
              </a:tabLst>
            </a:pPr>
            <a:r>
              <a:rPr lang="fr-FR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pouvoir législatif</a:t>
            </a:r>
          </a:p>
          <a:p>
            <a:pPr marL="1701800" lvl="3" indent="-177800">
              <a:buSzPct val="80000"/>
              <a:buFont typeface="Times New Roman" pitchFamily="18" charset="0"/>
              <a:buChar char="-"/>
              <a:tabLst>
                <a:tab pos="1885950" algn="l"/>
              </a:tabLst>
            </a:pPr>
            <a:r>
              <a:rPr lang="fr-FR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pouvoir judiciaire</a:t>
            </a:r>
          </a:p>
          <a:p>
            <a:pPr lvl="1">
              <a:buSzPct val="80000"/>
              <a:buFont typeface="Wingdings" pitchFamily="2" charset="2"/>
              <a:buChar char="Ø"/>
            </a:pPr>
            <a:r>
              <a:rPr lang="fr-FR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Chaque organe effectue un </a:t>
            </a:r>
            <a:r>
              <a:rPr lang="fr-FR" sz="1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contrôle</a:t>
            </a:r>
            <a:r>
              <a:rPr lang="fr-FR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sur les autres</a:t>
            </a:r>
          </a:p>
          <a:p>
            <a:pPr lvl="1">
              <a:buSzPct val="80000"/>
              <a:buNone/>
            </a:pPr>
            <a:endParaRPr lang="fr-FR" sz="1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70000"/>
              <a:buFont typeface="Wingdings" pitchFamily="2" charset="2"/>
              <a:buChar char="q"/>
            </a:pPr>
            <a:r>
              <a:rPr lang="fr-FR" sz="22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Buts</a:t>
            </a: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SzPct val="70000"/>
              <a:buFont typeface="Wingdings" pitchFamily="2" charset="2"/>
              <a:buChar char="q"/>
            </a:pPr>
            <a:endParaRPr lang="fr-FR" sz="11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fr-FR" sz="1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FR" sz="1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arantir</a:t>
            </a:r>
            <a:r>
              <a:rPr lang="fr-FR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fr-FR" sz="1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droits fondamentaux </a:t>
            </a:r>
            <a:r>
              <a:rPr lang="fr-FR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 chaque </a:t>
            </a:r>
            <a:r>
              <a:rPr lang="fr-FR" sz="1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citoyens</a:t>
            </a:r>
            <a:endParaRPr lang="fr-FR" sz="17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SzPct val="70000"/>
              <a:buFont typeface="Wingdings" pitchFamily="2" charset="2"/>
              <a:buChar char="Ø"/>
            </a:pPr>
            <a:endParaRPr lang="fr-FR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SzPct val="70000"/>
              <a:buFont typeface="Wingdings" pitchFamily="2" charset="2"/>
              <a:buChar char="Ø"/>
            </a:pPr>
            <a:endParaRPr lang="fr-FR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70000"/>
              <a:buFont typeface="Wingdings" pitchFamily="2" charset="2"/>
              <a:buChar char="q"/>
            </a:pPr>
            <a:endParaRPr lang="fr-FR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SzPct val="80000"/>
              <a:buNone/>
            </a:pPr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SzPct val="80000"/>
              <a:buFont typeface="Wingdings" pitchFamily="2" charset="2"/>
              <a:buChar char="Ø"/>
            </a:pPr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1690" y="5877272"/>
            <a:ext cx="5580620" cy="432048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70000"/>
              <a:buNone/>
            </a:pP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 Elément essentiel de tout </a:t>
            </a:r>
            <a:r>
              <a:rPr lang="fr-FR" sz="2000" cap="all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é</a:t>
            </a: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tat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démocratique</a:t>
            </a:r>
            <a:endParaRPr lang="fr-FR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6368" y="1340768"/>
            <a:ext cx="8291264" cy="4248472"/>
          </a:xfrm>
        </p:spPr>
        <p:txBody>
          <a:bodyPr>
            <a:normAutofit/>
          </a:bodyPr>
          <a:lstStyle/>
          <a:p>
            <a:pPr>
              <a:buSzPct val="70000"/>
              <a:buFont typeface="Wingdings" pitchFamily="2" charset="2"/>
              <a:buChar char="q"/>
            </a:pPr>
            <a:r>
              <a:rPr lang="fr-FR" sz="20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Constitution</a:t>
            </a: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fr-FR" sz="2000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70000"/>
              <a:buFont typeface="Wingdings" pitchFamily="2" charset="2"/>
              <a:buChar char="q"/>
            </a:pPr>
            <a:endParaRPr lang="fr-FR" sz="1000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SzPct val="70000"/>
              <a:buFont typeface="Wingdings" pitchFamily="2" charset="2"/>
              <a:buChar char="Ø"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exte fixant l’</a:t>
            </a:r>
            <a:r>
              <a:rPr lang="fr-FR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organisation 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et le </a:t>
            </a:r>
            <a:r>
              <a:rPr lang="fr-FR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fonctionnement 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d’un </a:t>
            </a:r>
            <a:r>
              <a:rPr lang="fr-FR" sz="1600" cap="all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tat. </a:t>
            </a:r>
          </a:p>
          <a:p>
            <a:pPr lvl="1">
              <a:buSzPct val="70000"/>
              <a:buNone/>
            </a:pPr>
            <a:endParaRPr lang="fr-FR" sz="1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70000"/>
              <a:buFont typeface="Wingdings" pitchFamily="2" charset="2"/>
              <a:buChar char="q"/>
            </a:pPr>
            <a:r>
              <a:rPr lang="fr-FR" sz="20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V</a:t>
            </a:r>
            <a:r>
              <a:rPr lang="fr-FR" sz="2000" u="sng" baseline="30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20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République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SzPct val="70000"/>
              <a:buFont typeface="Wingdings" pitchFamily="2" charset="2"/>
              <a:buChar char="q"/>
            </a:pPr>
            <a:endParaRPr lang="fr-FR" sz="1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50900" lvl="1" indent="-338138">
              <a:buSzPct val="70000"/>
              <a:buFont typeface="Wingdings" pitchFamily="2" charset="2"/>
              <a:buChar char="Ø"/>
            </a:pPr>
            <a:r>
              <a:rPr lang="fr-FR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 1958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le </a:t>
            </a:r>
            <a:r>
              <a:rPr lang="fr-FR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Général de Gaulle 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revient au pouvoir</a:t>
            </a:r>
          </a:p>
          <a:p>
            <a:pPr marL="850900" lvl="1" indent="-338138">
              <a:buSzPct val="70000"/>
              <a:buFont typeface="Wingdings" pitchFamily="2" charset="2"/>
              <a:buChar char="Ø"/>
            </a:pPr>
            <a:r>
              <a:rPr lang="fr-FR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 septembre 1958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la nouvelle Constitution est approuvée par </a:t>
            </a:r>
            <a:r>
              <a:rPr lang="fr-FR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référendum</a:t>
            </a:r>
          </a:p>
          <a:p>
            <a:pPr marL="850900" lvl="1" indent="-338138">
              <a:buSzPct val="70000"/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Constitution du 4 octobre 1958 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devient la Constitution de la V</a:t>
            </a:r>
            <a:r>
              <a:rPr lang="fr-FR" sz="1600" baseline="30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République</a:t>
            </a:r>
          </a:p>
          <a:p>
            <a:pPr marL="850900" lvl="1" indent="-338138">
              <a:buSzPct val="70000"/>
              <a:buFont typeface="Wingdings" pitchFamily="2" charset="2"/>
              <a:buChar char="Ø"/>
            </a:pPr>
            <a:r>
              <a:rPr lang="fr-FR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octobre 1958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la </a:t>
            </a:r>
            <a:r>
              <a:rPr lang="fr-FR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1600" b="1" baseline="30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République 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est proclamée</a:t>
            </a:r>
          </a:p>
          <a:p>
            <a:pPr marL="850900" lvl="1" indent="-338138">
              <a:buSzPct val="70000"/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Constitution fera ensuite l’objet de plusieurs révisions:</a:t>
            </a:r>
          </a:p>
          <a:p>
            <a:pPr marL="850900" lvl="1" indent="-338138">
              <a:buSzPct val="70000"/>
              <a:buNone/>
            </a:pPr>
            <a:endParaRPr lang="fr-FR" sz="5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50950" lvl="2" indent="-338138">
              <a:buSzPct val="70000"/>
              <a:buFont typeface="Times New Roman" pitchFamily="18" charset="0"/>
              <a:buChar char="-"/>
            </a:pPr>
            <a:r>
              <a:rPr lang="fr-FR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1962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élection du Président au </a:t>
            </a:r>
            <a:r>
              <a:rPr lang="fr-FR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suffrage universel direct</a:t>
            </a:r>
          </a:p>
          <a:p>
            <a:pPr marL="1250950" lvl="2" indent="-338138">
              <a:buSzPct val="70000"/>
              <a:buFont typeface="Times New Roman" pitchFamily="18" charset="0"/>
              <a:buChar char="-"/>
            </a:pPr>
            <a:r>
              <a:rPr lang="fr-FR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2000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réduction du mandat présidentiel à </a:t>
            </a:r>
            <a:r>
              <a:rPr lang="fr-FR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5ans</a:t>
            </a:r>
            <a:endParaRPr lang="fr-FR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50950" lvl="2" indent="-338138">
              <a:buSzPct val="70000"/>
              <a:buFont typeface="Times New Roman" pitchFamily="18" charset="0"/>
              <a:buChar char="-"/>
            </a:pPr>
            <a:r>
              <a:rPr lang="fr-FR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2008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impossibilité pour le Président d’exercer plus de </a:t>
            </a:r>
            <a:r>
              <a:rPr lang="fr-FR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mandats consécutifs</a:t>
            </a:r>
            <a:endParaRPr lang="fr-FR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tx2"/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fr-FR" sz="32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  <a:t>I. Introduction </a:t>
            </a:r>
            <a:r>
              <a:rPr lang="fr-FR" sz="48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  <a:t/>
            </a:r>
            <a:br>
              <a:rPr lang="fr-FR" sz="48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  <a:sym typeface="Wingdings"/>
              </a:rPr>
              <a:t></a:t>
            </a:r>
            <a:r>
              <a:rPr lang="fr-FR" sz="24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  <a:sym typeface="Wingdings"/>
              </a:rPr>
              <a:t> </a:t>
            </a:r>
            <a:r>
              <a:rPr lang="fr-FR" sz="24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  <a:t>La Constitution de la V</a:t>
            </a:r>
            <a:r>
              <a:rPr lang="fr-FR" sz="2400" baseline="300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  <a:t>ème</a:t>
            </a:r>
            <a:r>
              <a:rPr lang="fr-FR" sz="24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  <a:t> République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437" y="5733256"/>
            <a:ext cx="7083127" cy="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8356" y="4509120"/>
            <a:ext cx="8507288" cy="2088232"/>
          </a:xfrm>
        </p:spPr>
        <p:txBody>
          <a:bodyPr>
            <a:normAutofit/>
          </a:bodyPr>
          <a:lstStyle/>
          <a:p>
            <a:pPr lvl="1">
              <a:buSzPct val="70000"/>
              <a:buFont typeface="Wingdings" pitchFamily="2" charset="2"/>
              <a:buChar char="Ø"/>
            </a:pPr>
            <a:r>
              <a:rPr lang="fr-FR" sz="20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Les fonctions du parlement </a:t>
            </a:r>
            <a:r>
              <a:rPr lang="fr-FR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SzPct val="70000"/>
              <a:buFont typeface="Wingdings" pitchFamily="2" charset="2"/>
              <a:buChar char="Ø"/>
            </a:pPr>
            <a:endParaRPr lang="fr-FR" sz="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SzPct val="70000"/>
              <a:buFont typeface="Times New Roman" pitchFamily="18" charset="0"/>
              <a:buChar char="-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oter les </a:t>
            </a: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lois</a:t>
            </a:r>
          </a:p>
          <a:p>
            <a:pPr lvl="2">
              <a:buSzPct val="70000"/>
              <a:buFont typeface="Times New Roman" pitchFamily="18" charset="0"/>
              <a:buChar char="-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oter le </a:t>
            </a: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budget de l’</a:t>
            </a:r>
            <a:r>
              <a:rPr lang="fr-FR" sz="1800" b="1" cap="all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tat</a:t>
            </a:r>
          </a:p>
          <a:p>
            <a:pPr lvl="2">
              <a:buSzPct val="70000"/>
              <a:buFont typeface="Times New Roman" pitchFamily="18" charset="0"/>
              <a:buChar char="-"/>
            </a:pP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contrôler</a:t>
            </a: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les actions du gouverment en ayant la possibilité de le renverser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  <a:solidFill>
            <a:schemeClr val="tx2"/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fr-FR" sz="31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  <a:t>II. Les Institutions de la V</a:t>
            </a:r>
            <a:r>
              <a:rPr lang="fr-FR" sz="3100" baseline="300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  <a:t>ème</a:t>
            </a:r>
            <a:r>
              <a:rPr lang="fr-FR" sz="31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  <a:t> République</a:t>
            </a:r>
            <a:r>
              <a:rPr lang="fr-FR" sz="48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  <a:t/>
            </a:r>
            <a:br>
              <a:rPr lang="fr-FR" sz="48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  <a:sym typeface="Wingdings"/>
              </a:rPr>
              <a:t></a:t>
            </a:r>
            <a:r>
              <a:rPr lang="fr-FR" sz="22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  <a:sym typeface="Wingdings"/>
              </a:rPr>
              <a:t> Les Institutions incarnant le pouvoir législatif</a:t>
            </a:r>
            <a:endParaRPr lang="fr-FR" sz="2200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3369657" y="2059260"/>
            <a:ext cx="2160240" cy="1588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68344" y="4149080"/>
            <a:ext cx="1296144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latin typeface="Times New Roman" pitchFamily="18" charset="0"/>
                <a:cs typeface="Times New Roman" pitchFamily="18" charset="0"/>
              </a:rPr>
              <a:t>Souveraineté du peuple</a:t>
            </a:r>
          </a:p>
        </p:txBody>
      </p:sp>
      <p:sp>
        <p:nvSpPr>
          <p:cNvPr id="8" name="Corde 7"/>
          <p:cNvSpPr/>
          <p:nvPr/>
        </p:nvSpPr>
        <p:spPr>
          <a:xfrm rot="6720000">
            <a:off x="2039941" y="1629338"/>
            <a:ext cx="1353555" cy="1353555"/>
          </a:xfrm>
          <a:prstGeom prst="chord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888626" y="1916832"/>
            <a:ext cx="165618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Assemblée Nationale</a:t>
            </a:r>
          </a:p>
          <a:p>
            <a:pPr algn="ctr"/>
            <a:r>
              <a:rPr lang="fr-FR" sz="1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577 députés</a:t>
            </a:r>
          </a:p>
          <a:p>
            <a:pPr algn="ctr"/>
            <a:r>
              <a:rPr lang="fr-FR" sz="1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ans</a:t>
            </a:r>
          </a:p>
          <a:p>
            <a:endParaRPr lang="fr-FR" sz="900" dirty="0"/>
          </a:p>
        </p:txBody>
      </p:sp>
      <p:cxnSp>
        <p:nvCxnSpPr>
          <p:cNvPr id="11" name="Connecteur droit avec flèche 10"/>
          <p:cNvCxnSpPr/>
          <p:nvPr/>
        </p:nvCxnSpPr>
        <p:spPr>
          <a:xfrm rot="5400000" flipH="1" flipV="1">
            <a:off x="1924233" y="3356992"/>
            <a:ext cx="1584970" cy="794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5400000" flipH="1" flipV="1">
            <a:off x="6050879" y="3860254"/>
            <a:ext cx="288032" cy="1588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5400000" flipH="1" flipV="1">
            <a:off x="6086883" y="2672122"/>
            <a:ext cx="216024" cy="1588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668344" y="3933056"/>
            <a:ext cx="129614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latin typeface="Times New Roman" pitchFamily="18" charset="0"/>
                <a:cs typeface="Times New Roman" pitchFamily="18" charset="0"/>
              </a:rPr>
              <a:t>Pouvoir législatif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3369657" y="2132856"/>
            <a:ext cx="2088232" cy="1588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29697" y="2132856"/>
            <a:ext cx="158417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Navette parlementaire</a:t>
            </a:r>
          </a:p>
          <a:p>
            <a:pPr algn="ctr"/>
            <a:r>
              <a:rPr lang="fr-FR" sz="9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Propositions et projets de lois</a:t>
            </a:r>
          </a:p>
          <a:p>
            <a:pPr algn="ctr"/>
            <a:r>
              <a:rPr lang="fr-FR" sz="9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Budget de l’Etat</a:t>
            </a:r>
          </a:p>
        </p:txBody>
      </p:sp>
      <p:sp>
        <p:nvSpPr>
          <p:cNvPr id="20" name="Corde 19"/>
          <p:cNvSpPr/>
          <p:nvPr/>
        </p:nvSpPr>
        <p:spPr>
          <a:xfrm rot="6720000">
            <a:off x="5518118" y="1609387"/>
            <a:ext cx="1353555" cy="1353555"/>
          </a:xfrm>
          <a:prstGeom prst="chord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654835" y="1916832"/>
            <a:ext cx="1080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Sénat</a:t>
            </a:r>
          </a:p>
          <a:p>
            <a:pPr algn="ctr"/>
            <a:r>
              <a:rPr lang="fr-FR" sz="1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348 sénateurs</a:t>
            </a:r>
          </a:p>
          <a:p>
            <a:pPr algn="ctr"/>
            <a:r>
              <a:rPr lang="fr-FR" sz="1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ans</a:t>
            </a:r>
          </a:p>
          <a:p>
            <a:endParaRPr lang="fr-FR" sz="900" dirty="0"/>
          </a:p>
        </p:txBody>
      </p:sp>
      <p:sp>
        <p:nvSpPr>
          <p:cNvPr id="10" name="Rectangle 9"/>
          <p:cNvSpPr/>
          <p:nvPr/>
        </p:nvSpPr>
        <p:spPr>
          <a:xfrm>
            <a:off x="5334991" y="2780928"/>
            <a:ext cx="1719808" cy="9361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Grands électeurs</a:t>
            </a:r>
          </a:p>
          <a:p>
            <a:pPr algn="ctr"/>
            <a:r>
              <a:rPr lang="fr-FR" sz="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Députés (557)</a:t>
            </a:r>
          </a:p>
          <a:p>
            <a:pPr algn="ctr"/>
            <a:r>
              <a:rPr lang="fr-FR" sz="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Conseillers généraux  (4 000)</a:t>
            </a:r>
          </a:p>
          <a:p>
            <a:pPr algn="ctr"/>
            <a:r>
              <a:rPr lang="fr-FR" sz="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Conseillers régionaux (1 900)</a:t>
            </a:r>
          </a:p>
          <a:p>
            <a:pPr algn="ctr"/>
            <a:r>
              <a:rPr lang="fr-FR" sz="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Délégués des Conseillers municipaux (137 951)</a:t>
            </a:r>
          </a:p>
        </p:txBody>
      </p:sp>
      <p:sp>
        <p:nvSpPr>
          <p:cNvPr id="6" name="Rectangle 5"/>
          <p:cNvSpPr/>
          <p:nvPr/>
        </p:nvSpPr>
        <p:spPr>
          <a:xfrm>
            <a:off x="1655676" y="4005064"/>
            <a:ext cx="5760640" cy="2880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latin typeface="Times New Roman" pitchFamily="18" charset="0"/>
                <a:cs typeface="Times New Roman" pitchFamily="18" charset="0"/>
              </a:rPr>
              <a:t>Citoyens électeurs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55676" y="1556791"/>
            <a:ext cx="5580620" cy="1152128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323528" y="1916831"/>
            <a:ext cx="158417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Parlement</a:t>
            </a:r>
            <a:endParaRPr lang="fr-FR" sz="1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68344" y="2132856"/>
            <a:ext cx="1296144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Gouvernement</a:t>
            </a:r>
          </a:p>
          <a:p>
            <a:pPr algn="ctr"/>
            <a:endParaRPr lang="fr-FR" sz="400" dirty="0" smtClean="0">
              <a:solidFill>
                <a:schemeClr val="tx1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7236296" y="2276872"/>
            <a:ext cx="360040" cy="1588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uiExpand="1" build="allAtOnce"/>
      <p:bldP spid="14" grpId="0" animBg="1"/>
      <p:bldP spid="16" grpId="0"/>
      <p:bldP spid="20" grpId="0" animBg="1"/>
      <p:bldP spid="18" grpId="0" uiExpand="1" build="allAtOnce"/>
      <p:bldP spid="10" grpId="0" uiExpand="1" animBg="1"/>
      <p:bldP spid="6" grpId="0" uiExpand="1" animBg="1"/>
      <p:bldP spid="25" grpId="0" animBg="1"/>
      <p:bldP spid="26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Connecteur droit avec flèche 57"/>
          <p:cNvCxnSpPr/>
          <p:nvPr/>
        </p:nvCxnSpPr>
        <p:spPr>
          <a:xfrm rot="5400000">
            <a:off x="3687743" y="3089121"/>
            <a:ext cx="1624498" cy="576064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995936" y="1412776"/>
            <a:ext cx="3600400" cy="1152128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Gouvernement</a:t>
            </a:r>
          </a:p>
          <a:p>
            <a:pPr algn="ctr"/>
            <a:r>
              <a:rPr lang="fr-FR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 Responsable devant le parlement »</a:t>
            </a:r>
          </a:p>
          <a:p>
            <a:pPr algn="ctr"/>
            <a:endParaRPr lang="fr-FR" sz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dirty="0" smtClean="0">
              <a:solidFill>
                <a:schemeClr val="tx1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994122"/>
          </a:xfrm>
          <a:solidFill>
            <a:schemeClr val="tx2"/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fr-FR" sz="31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  <a:t>II. Les Institutions de la V</a:t>
            </a:r>
            <a:r>
              <a:rPr lang="fr-FR" sz="3100" baseline="300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  <a:t>ème</a:t>
            </a:r>
            <a:r>
              <a:rPr lang="fr-FR" sz="31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  <a:t> République</a:t>
            </a:r>
            <a:r>
              <a:rPr lang="fr-FR" sz="48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  <a:t/>
            </a:r>
            <a:br>
              <a:rPr lang="fr-FR" sz="48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  <a:sym typeface="Wingdings"/>
              </a:rPr>
              <a:t></a:t>
            </a:r>
            <a:r>
              <a:rPr lang="fr-FR" sz="22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  <a:sym typeface="Wingdings"/>
              </a:rPr>
              <a:t> Les Institutions incarnant le pouvoir exécutif</a:t>
            </a:r>
            <a:endParaRPr lang="fr-FR" sz="2200" dirty="0"/>
          </a:p>
        </p:txBody>
      </p:sp>
      <p:cxnSp>
        <p:nvCxnSpPr>
          <p:cNvPr id="6" name="Connecteur droit avec flèche 5"/>
          <p:cNvCxnSpPr/>
          <p:nvPr/>
        </p:nvCxnSpPr>
        <p:spPr>
          <a:xfrm rot="5400000" flipH="1" flipV="1">
            <a:off x="682774" y="3933056"/>
            <a:ext cx="3169146" cy="79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5400000" flipH="1" flipV="1">
            <a:off x="827187" y="4148683"/>
            <a:ext cx="3168352" cy="794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876256" y="3501008"/>
            <a:ext cx="1440160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latin typeface="Times New Roman" pitchFamily="18" charset="0"/>
                <a:cs typeface="Times New Roman" pitchFamily="18" charset="0"/>
              </a:rPr>
              <a:t>Souveraineté du peuple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3491880" y="2204070"/>
            <a:ext cx="648072" cy="158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012160" y="1916832"/>
            <a:ext cx="1512168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Ministres d’Etat </a:t>
            </a:r>
            <a:r>
              <a:rPr lang="fr-FR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Ministres </a:t>
            </a:r>
            <a:r>
              <a:rPr lang="fr-FR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(23)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Secrétaires d’Etat </a:t>
            </a:r>
            <a:r>
              <a:rPr lang="fr-FR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(9)</a:t>
            </a: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5508104" y="2204070"/>
            <a:ext cx="504056" cy="158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rot="16200000">
            <a:off x="1471573" y="3937139"/>
            <a:ext cx="12778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Référendum</a:t>
            </a:r>
            <a:endParaRPr lang="fr-FR" sz="11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876256" y="3789040"/>
            <a:ext cx="1440160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Pouvoir exécutif</a:t>
            </a:r>
          </a:p>
        </p:txBody>
      </p:sp>
      <p:cxnSp>
        <p:nvCxnSpPr>
          <p:cNvPr id="49" name="Connecteur droit avec flèche 48"/>
          <p:cNvCxnSpPr/>
          <p:nvPr/>
        </p:nvCxnSpPr>
        <p:spPr>
          <a:xfrm rot="5400000">
            <a:off x="3655931" y="3048925"/>
            <a:ext cx="1472098" cy="50405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rde 50"/>
          <p:cNvSpPr/>
          <p:nvPr/>
        </p:nvSpPr>
        <p:spPr>
          <a:xfrm rot="6720000">
            <a:off x="3295204" y="4096421"/>
            <a:ext cx="1559835" cy="1559835"/>
          </a:xfrm>
          <a:prstGeom prst="chord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3275856" y="4437112"/>
            <a:ext cx="1656184" cy="7232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Assemblée Nationale</a:t>
            </a:r>
          </a:p>
          <a:p>
            <a:pPr algn="ctr"/>
            <a:r>
              <a:rPr lang="fr-FR" sz="1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557 députés</a:t>
            </a:r>
          </a:p>
          <a:p>
            <a:pPr algn="ctr"/>
            <a:r>
              <a:rPr lang="fr-FR" sz="1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ans</a:t>
            </a:r>
          </a:p>
          <a:p>
            <a:endParaRPr lang="fr-FR" sz="900" dirty="0"/>
          </a:p>
        </p:txBody>
      </p:sp>
      <p:sp>
        <p:nvSpPr>
          <p:cNvPr id="53" name="ZoneTexte 52"/>
          <p:cNvSpPr txBox="1"/>
          <p:nvPr/>
        </p:nvSpPr>
        <p:spPr>
          <a:xfrm rot="17407189">
            <a:off x="3979352" y="3249478"/>
            <a:ext cx="12349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Motion de censure</a:t>
            </a:r>
            <a:endParaRPr lang="fr-FR" sz="1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Connecteur droit avec flèche 53"/>
          <p:cNvCxnSpPr/>
          <p:nvPr/>
        </p:nvCxnSpPr>
        <p:spPr>
          <a:xfrm rot="16200000" flipH="1">
            <a:off x="2411760" y="2708920"/>
            <a:ext cx="1728192" cy="1008112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 rot="3612888">
            <a:off x="2496852" y="3241037"/>
            <a:ext cx="15438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Droit de dissolution</a:t>
            </a:r>
            <a:endParaRPr lang="fr-FR" sz="11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 rot="17374067">
            <a:off x="3495046" y="3207833"/>
            <a:ext cx="14438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Question de confiance</a:t>
            </a:r>
            <a:endParaRPr lang="fr-FR" sz="11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Connecteur droit avec flèche 58"/>
          <p:cNvCxnSpPr/>
          <p:nvPr/>
        </p:nvCxnSpPr>
        <p:spPr>
          <a:xfrm rot="5400000" flipH="1" flipV="1">
            <a:off x="3779912" y="5517232"/>
            <a:ext cx="576858" cy="794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59632" y="5589240"/>
            <a:ext cx="6624736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Citoyens électeurs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876256" y="4077072"/>
            <a:ext cx="144016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900" dirty="0" smtClean="0">
                <a:latin typeface="Times New Roman" pitchFamily="18" charset="0"/>
                <a:cs typeface="Times New Roman" pitchFamily="18" charset="0"/>
              </a:rPr>
              <a:t>Pouvoir législatif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39952" y="2006842"/>
            <a:ext cx="1440160" cy="3960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Premier Ministre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75656" y="1952836"/>
            <a:ext cx="2016224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Président de la République</a:t>
            </a:r>
          </a:p>
          <a:p>
            <a:pPr algn="ctr"/>
            <a:r>
              <a:rPr lang="fr-FR" sz="1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allAtOnce" animBg="1"/>
      <p:bldP spid="13" grpId="0" animBg="1"/>
      <p:bldP spid="26" grpId="0" animBg="1"/>
      <p:bldP spid="32" grpId="0"/>
      <p:bldP spid="43" grpId="0" animBg="1"/>
      <p:bldP spid="51" grpId="0" animBg="1"/>
      <p:bldP spid="52" grpId="0"/>
      <p:bldP spid="53" grpId="0"/>
      <p:bldP spid="55" grpId="0"/>
      <p:bldP spid="56" grpId="0"/>
      <p:bldP spid="12" grpId="0" animBg="1"/>
      <p:bldP spid="29" grpId="0" animBg="1"/>
      <p:bldP spid="24" grpId="0" uiExpand="1" build="allAtOnce" animBg="1"/>
      <p:bldP spid="23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solidFill>
            <a:schemeClr val="tx2"/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fr-FR" sz="31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  <a:t>II. Les Institutions de la V</a:t>
            </a:r>
            <a:r>
              <a:rPr lang="fr-FR" sz="3100" baseline="300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  <a:t>ème</a:t>
            </a:r>
            <a:r>
              <a:rPr lang="fr-FR" sz="31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  <a:t> République</a:t>
            </a:r>
            <a:r>
              <a:rPr lang="fr-FR" sz="48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  <a:t/>
            </a:r>
            <a:br>
              <a:rPr lang="fr-FR" sz="48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  <a:sym typeface="Wingdings"/>
              </a:rPr>
              <a:t></a:t>
            </a:r>
            <a:r>
              <a:rPr lang="fr-FR" sz="22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  <a:sym typeface="Wingdings"/>
              </a:rPr>
              <a:t> Les Institutions incarnant le pouvoir judiciaire</a:t>
            </a:r>
            <a:endParaRPr lang="fr-FR" sz="22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99592" y="6057292"/>
            <a:ext cx="5472608" cy="3600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Juridictions judiciaires</a:t>
            </a:r>
            <a:endParaRPr lang="fr-FR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547719" y="6057292"/>
            <a:ext cx="2376264" cy="3600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Juridictions administratives</a:t>
            </a:r>
            <a:endParaRPr lang="fr-FR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899592" y="5517232"/>
            <a:ext cx="3528392" cy="3600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Juridictions civiles</a:t>
            </a:r>
            <a:endParaRPr lang="fr-FR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499992" y="5517232"/>
            <a:ext cx="1872208" cy="3600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Juridictions pénales</a:t>
            </a:r>
            <a:endParaRPr lang="fr-FR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899592" y="4941168"/>
            <a:ext cx="1584176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Juridictions de droit commun</a:t>
            </a:r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555776" y="4941168"/>
            <a:ext cx="1872208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Juridictions d’exception</a:t>
            </a:r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899592" y="4437112"/>
            <a:ext cx="1584176" cy="3600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TGI</a:t>
            </a:r>
            <a:endParaRPr lang="fr-FR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555776" y="3573016"/>
            <a:ext cx="1872208" cy="12241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Conseil des prud’hommes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TC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TTBR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TASS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Juge de proximité</a:t>
            </a:r>
            <a:endParaRPr lang="fr-FR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899592" y="2780928"/>
            <a:ext cx="5472608" cy="50405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Cour d’appel</a:t>
            </a:r>
            <a:endParaRPr lang="fr-FR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6543219" y="4437112"/>
            <a:ext cx="2385265" cy="3600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Tribunal administratif</a:t>
            </a:r>
            <a:endParaRPr lang="fr-FR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499992" y="4149080"/>
            <a:ext cx="1872208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Tribunal de police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Tribunal correctionnel</a:t>
            </a:r>
          </a:p>
          <a:p>
            <a:pPr>
              <a:buFont typeface="Arial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Cour de cassation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6543219" y="2780928"/>
            <a:ext cx="2385265" cy="5040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Cour administrative d’appel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899592" y="1988840"/>
            <a:ext cx="5472608" cy="5040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Cour de cassation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6543219" y="1988840"/>
            <a:ext cx="2385265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Conseil d’Etat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20" y="3429000"/>
            <a:ext cx="504056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9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degré</a:t>
            </a:r>
            <a:endParaRPr lang="fr-FR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1520" y="2636912"/>
            <a:ext cx="504056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9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degré</a:t>
            </a:r>
            <a:endParaRPr lang="fr-FR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1520" y="1844824"/>
            <a:ext cx="504056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Plus hautes Institutions</a:t>
            </a:r>
            <a:endParaRPr lang="fr-FR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611560" y="2636912"/>
            <a:ext cx="8352928" cy="0"/>
          </a:xfrm>
          <a:prstGeom prst="line">
            <a:avLst/>
          </a:prstGeom>
          <a:ln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611560" y="3429000"/>
            <a:ext cx="8352928" cy="0"/>
          </a:xfrm>
          <a:prstGeom prst="line">
            <a:avLst/>
          </a:prstGeom>
          <a:ln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rot="5400000">
            <a:off x="4067943" y="4221088"/>
            <a:ext cx="475252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/>
          </a:bodyPr>
          <a:lstStyle/>
          <a:p>
            <a:pPr>
              <a:buSzPct val="60000"/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Institué par la </a:t>
            </a:r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Constitution du 4 octobre 1958</a:t>
            </a:r>
          </a:p>
          <a:p>
            <a:pPr>
              <a:buSzPct val="60000"/>
              <a:buFont typeface="Wingdings" pitchFamily="2" charset="2"/>
              <a:buChar char="q"/>
            </a:pPr>
            <a:endParaRPr lang="fr-FR" sz="5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60000"/>
              <a:buFont typeface="Wingdings" pitchFamily="2" charset="2"/>
              <a:buChar char="q"/>
            </a:pPr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Innovation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 l’histoire constitutionnelle française</a:t>
            </a:r>
          </a:p>
          <a:p>
            <a:pPr>
              <a:buSzPct val="60000"/>
              <a:buFont typeface="Wingdings" pitchFamily="2" charset="2"/>
              <a:buChar char="q"/>
            </a:pPr>
            <a:endParaRPr lang="fr-FR" sz="5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60000"/>
              <a:buFont typeface="Wingdings" pitchFamily="2" charset="2"/>
              <a:buChar char="q"/>
            </a:pPr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 membres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nommés et </a:t>
            </a:r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membres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 droit </a:t>
            </a:r>
            <a:r>
              <a:rPr lang="fr-FR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(J. Chirac, V. Giscard d’Estain)</a:t>
            </a:r>
          </a:p>
          <a:p>
            <a:pPr>
              <a:buSzPct val="60000"/>
              <a:buFont typeface="Wingdings" pitchFamily="2" charset="2"/>
              <a:buChar char="q"/>
            </a:pPr>
            <a:endParaRPr lang="fr-FR" sz="5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60000"/>
              <a:buFont typeface="Wingdings" pitchFamily="2" charset="2"/>
              <a:buChar char="q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Organe régulateur:</a:t>
            </a:r>
          </a:p>
          <a:p>
            <a:pPr>
              <a:buSzPct val="60000"/>
              <a:buFont typeface="Wingdings" pitchFamily="2" charset="2"/>
              <a:buChar char="q"/>
            </a:pPr>
            <a:endParaRPr lang="fr-FR" sz="5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SzPct val="60000"/>
              <a:buFont typeface="Wingdings" pitchFamily="2" charset="2"/>
              <a:buChar char="Ø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veille au </a:t>
            </a:r>
            <a:r>
              <a:rPr lang="fr-FR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respect de la Constitution</a:t>
            </a:r>
          </a:p>
          <a:p>
            <a:pPr lvl="1">
              <a:buSzPct val="60000"/>
              <a:buFont typeface="Wingdings" pitchFamily="2" charset="2"/>
              <a:buChar char="Ø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vérifie que les lois votées par le parlement soient bien </a:t>
            </a:r>
            <a:r>
              <a:rPr lang="fr-FR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conforme à la Constitution</a:t>
            </a:r>
            <a:endParaRPr lang="fr-FR" sz="2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SzPct val="60000"/>
              <a:buFont typeface="Wingdings" pitchFamily="2" charset="2"/>
              <a:buChar char="Ø"/>
            </a:pP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contrôle la </a:t>
            </a:r>
            <a:r>
              <a:rPr lang="fr-FR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régularité des élections nationales</a:t>
            </a: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SzPct val="60000"/>
              <a:buFont typeface="Wingdings" pitchFamily="2" charset="2"/>
              <a:buChar char="Ø"/>
            </a:pPr>
            <a:endParaRPr lang="fr-FR" sz="5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SzPct val="60000"/>
              <a:buFont typeface="Times New Roman" pitchFamily="18" charset="0"/>
              <a:buChar char="-"/>
            </a:pPr>
            <a:r>
              <a:rPr lang="fr-FR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élections présidentielles</a:t>
            </a:r>
          </a:p>
          <a:p>
            <a:pPr lvl="2">
              <a:buSzPct val="60000"/>
              <a:buFont typeface="Times New Roman" pitchFamily="18" charset="0"/>
              <a:buChar char="-"/>
            </a:pPr>
            <a:r>
              <a:rPr lang="fr-FR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élections parlementaires (législatives et sénatoriales)</a:t>
            </a:r>
          </a:p>
          <a:p>
            <a:pPr lvl="2">
              <a:buSzPct val="60000"/>
              <a:buFont typeface="Times New Roman" pitchFamily="18" charset="0"/>
              <a:buChar char="-"/>
            </a:pPr>
            <a:r>
              <a:rPr lang="fr-FR" sz="1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élections référendaires</a:t>
            </a:r>
          </a:p>
          <a:p>
            <a:pPr lvl="1">
              <a:buSzPct val="60000"/>
              <a:buFont typeface="Wingdings" pitchFamily="2" charset="2"/>
              <a:buChar char="Ø"/>
            </a:pPr>
            <a:endParaRPr lang="fr-FR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SzPct val="60000"/>
              <a:buFont typeface="Times New Roman" pitchFamily="18" charset="0"/>
              <a:buChar char="-"/>
            </a:pPr>
            <a:endParaRPr lang="fr-FR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SzPct val="60000"/>
              <a:buFont typeface="Wingdings" pitchFamily="2" charset="2"/>
              <a:buChar char="Ø"/>
            </a:pPr>
            <a:endParaRPr lang="fr-FR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SzPct val="60000"/>
              <a:buFont typeface="Wingdings" pitchFamily="2" charset="2"/>
              <a:buChar char="Ø"/>
            </a:pPr>
            <a:endParaRPr lang="fr-FR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SzPct val="60000"/>
              <a:buFont typeface="Wingdings" pitchFamily="2" charset="2"/>
              <a:buChar char="Ø"/>
            </a:pPr>
            <a:endParaRPr lang="fr-FR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60000"/>
              <a:buFont typeface="Wingdings" pitchFamily="2" charset="2"/>
              <a:buChar char="q"/>
            </a:pPr>
            <a:endParaRPr lang="fr-FR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60000"/>
              <a:buFont typeface="Wingdings" pitchFamily="2" charset="2"/>
              <a:buChar char="q"/>
            </a:pPr>
            <a:endParaRPr lang="fr-FR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fr-FR" sz="31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  <a:t>II. Les Institutions de la V</a:t>
            </a:r>
            <a:r>
              <a:rPr lang="fr-FR" sz="3100" baseline="300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  <a:t>ème</a:t>
            </a:r>
            <a:r>
              <a:rPr lang="fr-FR" sz="31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  <a:t> République</a:t>
            </a:r>
            <a:r>
              <a:rPr lang="fr-FR" sz="48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  <a:t/>
            </a:r>
            <a:br>
              <a:rPr lang="fr-FR" sz="48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  <a:sym typeface="Wingdings"/>
              </a:rPr>
              <a:t></a:t>
            </a:r>
            <a:r>
              <a:rPr lang="fr-FR" sz="22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  <a:sym typeface="Wingdings"/>
              </a:rPr>
              <a:t> Le Conseil Constitutionnel</a:t>
            </a:r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Connecteur droit 76"/>
          <p:cNvCxnSpPr/>
          <p:nvPr/>
        </p:nvCxnSpPr>
        <p:spPr>
          <a:xfrm rot="5400000" flipH="1" flipV="1">
            <a:off x="1684276" y="1924236"/>
            <a:ext cx="590872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 rot="5400000" flipH="1" flipV="1">
            <a:off x="-180925" y="4364707"/>
            <a:ext cx="3600400" cy="79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 flipV="1">
            <a:off x="3995937" y="3068960"/>
            <a:ext cx="3024335" cy="1009098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/>
          <p:nvPr/>
        </p:nvCxnSpPr>
        <p:spPr>
          <a:xfrm rot="5400000">
            <a:off x="2879812" y="2744924"/>
            <a:ext cx="1368151" cy="72008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rot="5400000">
            <a:off x="3023828" y="2816932"/>
            <a:ext cx="1368151" cy="72008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4067944" y="4221088"/>
            <a:ext cx="1872208" cy="1588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rot="5400000" flipH="1" flipV="1">
            <a:off x="-107726" y="4580334"/>
            <a:ext cx="3600400" cy="1588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884368" y="6165304"/>
            <a:ext cx="1080120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800" dirty="0" smtClean="0">
                <a:latin typeface="Times New Roman" pitchFamily="18" charset="0"/>
                <a:cs typeface="Times New Roman" pitchFamily="18" charset="0"/>
              </a:rPr>
              <a:t>Souveraineté du peuple</a:t>
            </a:r>
          </a:p>
        </p:txBody>
      </p:sp>
      <p:sp>
        <p:nvSpPr>
          <p:cNvPr id="11" name="Corde 10"/>
          <p:cNvSpPr/>
          <p:nvPr/>
        </p:nvSpPr>
        <p:spPr>
          <a:xfrm rot="6720000">
            <a:off x="2567099" y="3794033"/>
            <a:ext cx="1559835" cy="1559835"/>
          </a:xfrm>
          <a:prstGeom prst="chord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483768" y="4217893"/>
            <a:ext cx="1656184" cy="7232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Assemblée Nationale</a:t>
            </a:r>
          </a:p>
          <a:p>
            <a:pPr algn="ctr"/>
            <a:r>
              <a:rPr lang="fr-FR" sz="1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557 députés</a:t>
            </a:r>
          </a:p>
          <a:p>
            <a:pPr algn="ctr"/>
            <a:r>
              <a:rPr lang="fr-FR" sz="1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ans</a:t>
            </a:r>
          </a:p>
          <a:p>
            <a:endParaRPr lang="fr-FR" sz="900" dirty="0"/>
          </a:p>
        </p:txBody>
      </p:sp>
      <p:sp>
        <p:nvSpPr>
          <p:cNvPr id="13" name="Rectangle 12"/>
          <p:cNvSpPr/>
          <p:nvPr/>
        </p:nvSpPr>
        <p:spPr>
          <a:xfrm>
            <a:off x="5868144" y="5013176"/>
            <a:ext cx="1719808" cy="1008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Grands électeurs</a:t>
            </a:r>
          </a:p>
          <a:p>
            <a:pPr algn="ctr"/>
            <a:r>
              <a:rPr lang="fr-FR" sz="1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Députés (557)</a:t>
            </a:r>
          </a:p>
          <a:p>
            <a:pPr algn="ctr"/>
            <a:r>
              <a:rPr lang="fr-FR" sz="1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Conseillers généraux  (4 000)</a:t>
            </a:r>
          </a:p>
          <a:p>
            <a:pPr algn="ctr"/>
            <a:r>
              <a:rPr lang="fr-FR" sz="1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Conseillers régionaux (1 900)</a:t>
            </a:r>
          </a:p>
          <a:p>
            <a:pPr algn="ctr"/>
            <a:r>
              <a:rPr lang="fr-FR" sz="1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Délégués des Conseillers municipaux (137 951)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rot="5400000" flipH="1" flipV="1">
            <a:off x="2554982" y="5732462"/>
            <a:ext cx="1584970" cy="794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5400000" flipH="1" flipV="1">
            <a:off x="6629119" y="6128506"/>
            <a:ext cx="216024" cy="1588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5400000" flipH="1" flipV="1">
            <a:off x="6666744" y="4941090"/>
            <a:ext cx="140775" cy="3399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884368" y="6381328"/>
            <a:ext cx="108012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latin typeface="Times New Roman" pitchFamily="18" charset="0"/>
                <a:cs typeface="Times New Roman" pitchFamily="18" charset="0"/>
              </a:rPr>
              <a:t>Pouvoir législatif</a:t>
            </a:r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4139952" y="4293096"/>
            <a:ext cx="1800200" cy="1588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283968" y="4293096"/>
            <a:ext cx="158417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Navette parlementaire</a:t>
            </a:r>
          </a:p>
          <a:p>
            <a:pPr algn="ctr"/>
            <a:r>
              <a:rPr lang="fr-FR" sz="9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Propositions et projets de lois</a:t>
            </a:r>
          </a:p>
          <a:p>
            <a:pPr algn="ctr"/>
            <a:r>
              <a:rPr lang="fr-FR" sz="9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Budget de l’Etat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275856" y="2204864"/>
            <a:ext cx="108012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Premier Ministre</a:t>
            </a:r>
          </a:p>
        </p:txBody>
      </p:sp>
      <p:cxnSp>
        <p:nvCxnSpPr>
          <p:cNvPr id="47" name="Connecteur droit avec flèche 46"/>
          <p:cNvCxnSpPr/>
          <p:nvPr/>
        </p:nvCxnSpPr>
        <p:spPr>
          <a:xfrm>
            <a:off x="2627784" y="2420888"/>
            <a:ext cx="648072" cy="158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572000" y="2132856"/>
            <a:ext cx="1368152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Ministres d’Etat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Ministres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Secrétaires d’Etat</a:t>
            </a:r>
          </a:p>
        </p:txBody>
      </p:sp>
      <p:cxnSp>
        <p:nvCxnSpPr>
          <p:cNvPr id="52" name="Connecteur droit avec flèche 51"/>
          <p:cNvCxnSpPr/>
          <p:nvPr/>
        </p:nvCxnSpPr>
        <p:spPr>
          <a:xfrm>
            <a:off x="4355976" y="2419300"/>
            <a:ext cx="216024" cy="158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131840" y="1916832"/>
            <a:ext cx="2880320" cy="1008112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Gouvernement</a:t>
            </a:r>
          </a:p>
          <a:p>
            <a:pPr algn="ctr"/>
            <a:endParaRPr lang="fr-FR" sz="400" dirty="0" smtClean="0">
              <a:solidFill>
                <a:schemeClr val="tx1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 rot="17805295">
            <a:off x="3183434" y="3070306"/>
            <a:ext cx="12349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Motion de censure</a:t>
            </a:r>
            <a:endParaRPr lang="fr-FR" sz="9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Connecteur droit avec flèche 65"/>
          <p:cNvCxnSpPr/>
          <p:nvPr/>
        </p:nvCxnSpPr>
        <p:spPr>
          <a:xfrm rot="16200000" flipH="1">
            <a:off x="1727684" y="2744924"/>
            <a:ext cx="1512168" cy="86409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 rot="3612888">
            <a:off x="1787299" y="3277779"/>
            <a:ext cx="12778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Droit de dissolution</a:t>
            </a:r>
            <a:endParaRPr lang="fr-FR" sz="9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865311" y="3736504"/>
            <a:ext cx="12778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Référendum</a:t>
            </a:r>
            <a:endParaRPr lang="fr-FR" sz="9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Corde 71"/>
          <p:cNvSpPr/>
          <p:nvPr/>
        </p:nvSpPr>
        <p:spPr>
          <a:xfrm rot="6720000">
            <a:off x="7078584" y="2082255"/>
            <a:ext cx="1785189" cy="1887352"/>
          </a:xfrm>
          <a:prstGeom prst="chord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7092280" y="2564904"/>
            <a:ext cx="172819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Conseil Constitutionnel</a:t>
            </a:r>
          </a:p>
          <a:p>
            <a:pPr algn="ctr"/>
            <a:r>
              <a:rPr lang="fr-FR" sz="1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membres nommés + </a:t>
            </a:r>
          </a:p>
          <a:p>
            <a:pPr algn="ctr"/>
            <a:r>
              <a:rPr lang="fr-FR" sz="1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membres de droit  </a:t>
            </a:r>
          </a:p>
          <a:p>
            <a:pPr algn="ctr"/>
            <a:r>
              <a:rPr lang="fr-FR" sz="1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ans</a:t>
            </a:r>
          </a:p>
          <a:p>
            <a:endParaRPr lang="fr-FR" sz="900" dirty="0"/>
          </a:p>
        </p:txBody>
      </p:sp>
      <p:cxnSp>
        <p:nvCxnSpPr>
          <p:cNvPr id="81" name="Connecteur droit avec flèche 80"/>
          <p:cNvCxnSpPr/>
          <p:nvPr/>
        </p:nvCxnSpPr>
        <p:spPr>
          <a:xfrm rot="5400000">
            <a:off x="7632340" y="1880828"/>
            <a:ext cx="504056" cy="158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4662264" y="1412776"/>
            <a:ext cx="12778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membres</a:t>
            </a:r>
            <a:endParaRPr lang="fr-FR" sz="9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4" name="Connecteur droit avec flèche 83"/>
          <p:cNvCxnSpPr/>
          <p:nvPr/>
        </p:nvCxnSpPr>
        <p:spPr>
          <a:xfrm rot="5400000" flipH="1" flipV="1">
            <a:off x="6948264" y="3429000"/>
            <a:ext cx="648072" cy="648072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 rot="20532016">
            <a:off x="4933262" y="3281384"/>
            <a:ext cx="12778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membres</a:t>
            </a:r>
            <a:endParaRPr lang="fr-FR" sz="1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Corde 88"/>
          <p:cNvSpPr/>
          <p:nvPr/>
        </p:nvSpPr>
        <p:spPr>
          <a:xfrm rot="6720000">
            <a:off x="5959500" y="3794033"/>
            <a:ext cx="1559835" cy="1559835"/>
          </a:xfrm>
          <a:prstGeom prst="chord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228184" y="4001869"/>
            <a:ext cx="108012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Sénat</a:t>
            </a:r>
          </a:p>
          <a:p>
            <a:pPr algn="ctr"/>
            <a:r>
              <a:rPr lang="fr-FR" sz="1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348 sénateurs</a:t>
            </a:r>
          </a:p>
          <a:p>
            <a:pPr algn="ctr"/>
            <a:r>
              <a:rPr lang="fr-FR" sz="1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ans</a:t>
            </a:r>
          </a:p>
          <a:p>
            <a:endParaRPr lang="fr-FR" sz="900" dirty="0"/>
          </a:p>
        </p:txBody>
      </p:sp>
      <p:sp>
        <p:nvSpPr>
          <p:cNvPr id="98" name="ZoneTexte 97"/>
          <p:cNvSpPr txBox="1"/>
          <p:nvPr/>
        </p:nvSpPr>
        <p:spPr>
          <a:xfrm rot="17805295">
            <a:off x="2823394" y="2998298"/>
            <a:ext cx="12349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Question de confiance</a:t>
            </a:r>
            <a:endParaRPr lang="fr-FR" sz="9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99"/>
          <p:cNvSpPr/>
          <p:nvPr/>
        </p:nvSpPr>
        <p:spPr>
          <a:xfrm rot="18885109">
            <a:off x="6852171" y="3558287"/>
            <a:ext cx="12778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membres</a:t>
            </a:r>
            <a:endParaRPr lang="fr-FR" sz="1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7884368" y="6597352"/>
            <a:ext cx="1080120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Pouvoir exécutif</a:t>
            </a:r>
          </a:p>
        </p:txBody>
      </p:sp>
      <p:cxnSp>
        <p:nvCxnSpPr>
          <p:cNvPr id="113" name="Connecteur droit 112"/>
          <p:cNvCxnSpPr/>
          <p:nvPr/>
        </p:nvCxnSpPr>
        <p:spPr>
          <a:xfrm>
            <a:off x="1979712" y="1628800"/>
            <a:ext cx="590465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1"/>
          <p:cNvSpPr>
            <a:spLocks noGrp="1"/>
          </p:cNvSpPr>
          <p:nvPr>
            <p:ph type="title"/>
          </p:nvPr>
        </p:nvSpPr>
        <p:spPr>
          <a:xfrm>
            <a:off x="323528" y="269776"/>
            <a:ext cx="8568952" cy="998984"/>
          </a:xfrm>
          <a:solidFill>
            <a:schemeClr val="tx2"/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fr-FR" sz="31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  <a:t>II. Les Institutions de la V</a:t>
            </a:r>
            <a:r>
              <a:rPr lang="fr-FR" sz="3100" baseline="300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  <a:t>ème</a:t>
            </a:r>
            <a:r>
              <a:rPr lang="fr-FR" sz="31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  <a:t> République</a:t>
            </a:r>
            <a:r>
              <a:rPr lang="fr-FR" sz="48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  <a:t/>
            </a:r>
            <a:br>
              <a:rPr lang="fr-FR" sz="48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</a:rPr>
            </a:br>
            <a:r>
              <a:rPr lang="fr-FR" sz="20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  <a:sym typeface="Wingdings"/>
              </a:rPr>
              <a:t></a:t>
            </a:r>
            <a:r>
              <a:rPr lang="fr-FR" sz="22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  <a:sym typeface="Wingdings"/>
              </a:rPr>
              <a:t> Récapitulatif </a:t>
            </a:r>
            <a:r>
              <a:rPr lang="fr-FR" sz="1600" dirty="0" smtClean="0">
                <a:solidFill>
                  <a:schemeClr val="bg1"/>
                </a:solidFill>
                <a:latin typeface="Copperplate Gothic Light" pitchFamily="34" charset="0"/>
                <a:cs typeface="Times New Roman" pitchFamily="18" charset="0"/>
                <a:sym typeface="Wingdings"/>
              </a:rPr>
              <a:t>(pouvoir exécutif, Pouvoir législatif et Conseil Consitutionnel)</a:t>
            </a:r>
            <a:endParaRPr lang="fr-FR" sz="1600" dirty="0"/>
          </a:p>
        </p:txBody>
      </p:sp>
      <p:sp>
        <p:nvSpPr>
          <p:cNvPr id="4" name="Rectangle 3"/>
          <p:cNvSpPr/>
          <p:nvPr/>
        </p:nvSpPr>
        <p:spPr>
          <a:xfrm>
            <a:off x="467544" y="6237312"/>
            <a:ext cx="7272808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Citoyens électeurs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9552" y="2204864"/>
            <a:ext cx="2088232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Président de la République</a:t>
            </a:r>
          </a:p>
          <a:p>
            <a:pPr algn="ctr"/>
            <a:r>
              <a:rPr lang="fr-FR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/>
      <p:bldP spid="13" grpId="0" animBg="1"/>
      <p:bldP spid="32" grpId="0" animBg="1"/>
      <p:bldP spid="36" grpId="0"/>
      <p:bldP spid="40" grpId="0" animBg="1"/>
      <p:bldP spid="51" grpId="0" animBg="1"/>
      <p:bldP spid="56" grpId="0" animBg="1"/>
      <p:bldP spid="64" grpId="0"/>
      <p:bldP spid="67" grpId="0"/>
      <p:bldP spid="70" grpId="0"/>
      <p:bldP spid="72" grpId="0" animBg="1"/>
      <p:bldP spid="73" grpId="0"/>
      <p:bldP spid="82" grpId="0"/>
      <p:bldP spid="85" grpId="0"/>
      <p:bldP spid="89" grpId="0" animBg="1"/>
      <p:bldP spid="17" grpId="0"/>
      <p:bldP spid="98" grpId="0"/>
      <p:bldP spid="100" grpId="0"/>
      <p:bldP spid="107" grpId="0" animBg="1"/>
      <p:bldP spid="4" grpId="0" animBg="1"/>
      <p:bldP spid="3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636</Words>
  <Application>Microsoft Office PowerPoint</Application>
  <PresentationFormat>Affichage à l'écran (4:3)</PresentationFormat>
  <Paragraphs>185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Plan</vt:lpstr>
      <vt:lpstr>I. Introduction   La séparation des pouvoirs</vt:lpstr>
      <vt:lpstr>I. Introduction   La Constitution de la Vème République</vt:lpstr>
      <vt:lpstr>II. Les Institutions de la Vème République  Les Institutions incarnant le pouvoir législatif</vt:lpstr>
      <vt:lpstr>II. Les Institutions de la Vème République  Les Institutions incarnant le pouvoir exécutif</vt:lpstr>
      <vt:lpstr>II. Les Institutions de la Vème République  Les Institutions incarnant le pouvoir judiciaire</vt:lpstr>
      <vt:lpstr>II. Les Institutions de la Vème République  Le Conseil Constitutionnel</vt:lpstr>
      <vt:lpstr>II. Les Institutions de la Vème République  Récapitulatif (pouvoir exécutif, Pouvoir législatif et Conseil Consitutionnel)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Bertrand Urbain</dc:creator>
  <cp:lastModifiedBy>Bertrand Urbain</cp:lastModifiedBy>
  <cp:revision>131</cp:revision>
  <dcterms:created xsi:type="dcterms:W3CDTF">2011-11-11T21:40:16Z</dcterms:created>
  <dcterms:modified xsi:type="dcterms:W3CDTF">2011-11-13T20:08:45Z</dcterms:modified>
</cp:coreProperties>
</file>